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lassic.csunplugged.org/programming-languages/" TargetMode="Externa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pinclipart.com/pindetail/TbJixb_snowman-drawing-clipart/" TargetMode="Externa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fesliyanstudios.com/royalty-free-music/downloads-c/funny-music/21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1bd77602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1bd77602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09d1a31b6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09d1a31b6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94fba800c4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94fba800c4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94fba800c4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94fba800c4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2207c2b28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a2207c2b28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a2207c2b28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a2207c2b28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2207c2b28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2207c2b28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a2207c2b28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a2207c2b28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a2207c2b28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a2207c2b28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a2207c2b28_0_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a2207c2b28_0_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2207c2b28_0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2207c2b28_0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a2207c2b28_0_3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a2207c2b28_0_3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a2207c2b28_0_6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a2207c2b28_0_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Inspired by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https://classic.csunplugged.org/programming-languages/</a:t>
            </a:r>
            <a:r>
              <a:rPr lang="en"/>
              <a:t>. </a:t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2207c2b28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2207c2b28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a2207c2b28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a2207c2b28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https://www.pinclipart.com/pindetail/TbJixb_snowman-drawing-clipart/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a2207c2b28_0_6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a2207c2b28_0_6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a2207c2b28_0_6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a2207c2b28_0_6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a2207c2b28_0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a2207c2b28_0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a2207c2b28_0_6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a2207c2b28_0_6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a2207c2b28_0_3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a2207c2b28_0_3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ab64aa87ad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ab64aa87ad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a2207c2b28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a2207c2b28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a2207c2b28_0_3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a2207c2b28_0_3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a2207c2b28_0_3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a2207c2b28_0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a2207c2b28_0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a2207c2b28_0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a2207c2b28_0_5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a2207c2b28_0_5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a2207c2b28_0_5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a2207c2b28_0_5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a2207c2b28_0_5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a2207c2b28_0_5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a2207c2b28_0_5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a2207c2b28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a2207c2b28_0_5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a2207c2b28_0_5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a2207c2b28_0_5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a2207c2b28_0_5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a2207c2b28_0_5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a2207c2b28_0_5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a2207c2b28_0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a2207c2b28_0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94fba800c4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94fba800c4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a2207c2b28_0_5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a2207c2b28_0_5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a2207c2b28_0_4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a2207c2b28_0_4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a2207c2b28_0_3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a2207c2b28_0_3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a2207c2b28_0_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a2207c2b28_0_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2207c2b28_0_4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a2207c2b28_0_4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a2207c2b28_0_5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a2207c2b28_0_5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2207c2b28_0_5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a2207c2b28_0_5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a2207c2b28_0_6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a2207c2b28_0_6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a2207c2b28_0_4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a2207c2b28_0_4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https://www.fesliyanstudios.com/royalty-free-music/downloads-c/funny-music/21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youtube.com/watch?v=AsOjZJH7cY4" TargetMode="External"/><Relationship Id="rId4" Type="http://schemas.openxmlformats.org/officeDocument/2006/relationships/image" Target="../media/image5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4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developer.apple.com/xcode/" TargetMode="External"/><Relationship Id="rId4" Type="http://schemas.openxmlformats.org/officeDocument/2006/relationships/hyperlink" Target="https://docs.microsoft.com/en-us/windows/wsl/about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Relationship Id="rId3" Type="http://schemas.openxmlformats.org/officeDocument/2006/relationships/hyperlink" Target="https://youtu.be/MJUJ4wbFm_A" TargetMode="Externa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<Relationship Id="rId3" Type="http://schemas.openxmlformats.org/officeDocument/2006/relationships/hyperlink" Target="https://code.visualstudio.com/" TargetMode="Externa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6.xml"/><Relationship Id="rId3" Type="http://schemas.openxmlformats.org/officeDocument/2006/relationships/hyperlink" Target="https://pages.github.com/" TargetMode="External"/><Relationship Id="rId4" Type="http://schemas.openxmlformats.org/officeDocument/2006/relationships/hyperlink" Target="https://www.netlify.com/" TargetMode="Externa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hyperlink" Target="https://www.heroku.com/platform" TargetMode="Externa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aws.amazon.com/education/awseducate/" TargetMode="External"/><Relationship Id="rId4" Type="http://schemas.openxmlformats.org/officeDocument/2006/relationships/hyperlink" Target="https://azure.microsoft.com/en-us/free/students/" TargetMode="External"/><Relationship Id="rId5" Type="http://schemas.openxmlformats.org/officeDocument/2006/relationships/hyperlink" Target="https://edu.google.com/programs/students/" TargetMode="Externa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hyperlink" Target="https://www.reddit.com/r/learnprogramming/" TargetMode="External"/><Relationship Id="rId4" Type="http://schemas.openxmlformats.org/officeDocument/2006/relationships/hyperlink" Target="https://www.reddit.com/r/programming/" TargetMode="External"/><Relationship Id="rId5" Type="http://schemas.openxmlformats.org/officeDocument/2006/relationships/hyperlink" Target="https://stackoverflow.com/" TargetMode="External"/><Relationship Id="rId6" Type="http://schemas.openxmlformats.org/officeDocument/2006/relationships/hyperlink" Target="https://serverfault.com/" TargetMode="External"/><Relationship Id="rId7" Type="http://schemas.openxmlformats.org/officeDocument/2006/relationships/hyperlink" Target="https://techcrunch.com/" TargetMode="External"/><Relationship Id="rId8" Type="http://schemas.openxmlformats.org/officeDocument/2006/relationships/hyperlink" Target="https://news.ycombinator.com/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40.xml.rels><?xml version="1.0" encoding="UTF-8" standalone="yes"?><Relationships xmlns="http://schemas.openxmlformats.org/package/2006/relationships"><Relationship Id="rId11" Type="http://schemas.openxmlformats.org/officeDocument/2006/relationships/hyperlink" Target="https://www.quora.com/topic/CS50" TargetMode="External"/><Relationship Id="rId10" Type="http://schemas.openxmlformats.org/officeDocument/2006/relationships/hyperlink" Target="https://www.linkedin.com/school/CS50/" TargetMode="External"/><Relationship Id="rId13" Type="http://schemas.openxmlformats.org/officeDocument/2006/relationships/hyperlink" Target="https://cs50x.slack.com/" TargetMode="External"/><Relationship Id="rId12" Type="http://schemas.openxmlformats.org/officeDocument/2006/relationships/hyperlink" Target="https://www.reddit.com/r/cs50" TargetMode="External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hyperlink" Target="https://discord.gg/cs50" TargetMode="External"/><Relationship Id="rId4" Type="http://schemas.openxmlformats.org/officeDocument/2006/relationships/hyperlink" Target="https://www.facebook.com/groups/cs50" TargetMode="External"/><Relationship Id="rId9" Type="http://schemas.openxmlformats.org/officeDocument/2006/relationships/hyperlink" Target="https://www.linkedin.com/groups/7437240/" TargetMode="External"/><Relationship Id="rId15" Type="http://schemas.openxmlformats.org/officeDocument/2006/relationships/hyperlink" Target="https://soundcloud.com/cs50" TargetMode="External"/><Relationship Id="rId14" Type="http://schemas.openxmlformats.org/officeDocument/2006/relationships/hyperlink" Target="https://www.snapchat.com/add/cs50" TargetMode="External"/><Relationship Id="rId17" Type="http://schemas.openxmlformats.org/officeDocument/2006/relationships/hyperlink" Target="https://twitter.com/cs50" TargetMode="External"/><Relationship Id="rId16" Type="http://schemas.openxmlformats.org/officeDocument/2006/relationships/hyperlink" Target="http://cs50.stackexchange.com/" TargetMode="External"/><Relationship Id="rId5" Type="http://schemas.openxmlformats.org/officeDocument/2006/relationships/hyperlink" Target="https://www.facebook.com/cs50" TargetMode="External"/><Relationship Id="rId6" Type="http://schemas.openxmlformats.org/officeDocument/2006/relationships/hyperlink" Target="https://gitter.im/cs50/x" TargetMode="External"/><Relationship Id="rId18" Type="http://schemas.openxmlformats.org/officeDocument/2006/relationships/hyperlink" Target="http://www.youtube.com/cs50" TargetMode="External"/><Relationship Id="rId7" Type="http://schemas.openxmlformats.org/officeDocument/2006/relationships/hyperlink" Target="https://github.com/cs50" TargetMode="External"/><Relationship Id="rId8" Type="http://schemas.openxmlformats.org/officeDocument/2006/relationships/hyperlink" Target="https://www.instagram.com/cs50/" TargetMode="Externa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Relationship Id="rId3" Type="http://schemas.openxmlformats.org/officeDocument/2006/relationships/image" Target="../media/image13.png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Relationship Id="rId3" Type="http://schemas.openxmlformats.org/officeDocument/2006/relationships/hyperlink" Target="http://www.youtube.com/watch?v=1325DigzqWM" TargetMode="External"/><Relationship Id="rId4" Type="http://schemas.openxmlformats.org/officeDocument/2006/relationships/image" Target="../media/image7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www.youtube.com/watch?v=mofAEZ6fWLc" TargetMode="External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CS50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 ultimately matters in this course is not so much where you end up relative to your classmates but where 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you end up relative to yourself when you began</a:t>
            </a:r>
            <a:endParaRPr b="1" sz="2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578638"/>
            <a:ext cx="4572000" cy="398621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6513" y="443587"/>
            <a:ext cx="7170974" cy="425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7"/>
          <p:cNvSpPr txBox="1"/>
          <p:nvPr>
            <p:ph type="title"/>
          </p:nvPr>
        </p:nvSpPr>
        <p:spPr>
          <a:xfrm>
            <a:off x="311700" y="2150850"/>
            <a:ext cx="6650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computational thinking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8"/>
          <p:cNvSpPr txBox="1"/>
          <p:nvPr>
            <p:ph type="title"/>
          </p:nvPr>
        </p:nvSpPr>
        <p:spPr>
          <a:xfrm>
            <a:off x="311700" y="2150850"/>
            <a:ext cx="66504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critical</a:t>
            </a:r>
            <a:r>
              <a:rPr lang="en"/>
              <a:t> thinking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9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39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input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71" name="Google Shape;171;p39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correctness, design, style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abstraction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precision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is is CS50, coming Fall 2020 at Harvard University, Yale University, and beyond...&#10;&#10;*** &#10; &#10;This is CS50, Harvard University's introduction to the intellectual enterprises of computer science and the art of programming. &#10; &#10;*** &#10; &#10;HOW TO SUBSCRIBE &#10; &#10;http://www.youtube.com/subscription_center?add_user=cs50tv &#10; &#10;HOW TO TAKE CS50 &#10; &#10;edX: https://cs50.edx.org/ &#10;Harvard Extension School: https://cs50.harvard.edu/extension &#10;Harvard Summer School: https://cs50.harvard.edu/summer &#10;OpenCourseWare: https://cs50.harvard.edu/x &#10; &#10;HOW TO JOIN CS50 COMMUNITIES &#10; &#10;Discord: https://discord.gg/T8QZqRx &#10;Ed: https://cs50.harvard.edu/x/ed &#10;Facebook Group: https://www.facebook.com/groups/cs50/ &#10;Faceboook Page: https://www.facebook.com/cs50/ &#10;GitHub: https://github.com/cs50 &#10;Gitter: https://gitter.im/cs50/x &#10;Instagram: https://instagram.com/cs50 &#10;LinkedIn Group: https://www.linkedin.com/groups/7437240/ &#10;LinkedIn Page: https://www.linkedin.com/school/cs50/ &#10;Quora: https://www.quora.com/topic/CS50 &#10;Slack: https://cs50.edx.org/slack &#10;Snapchat: https://www.snapchat.com/add/cs50 &#10;Twitter: https://twitter.com/cs50 &#10;YouTube: http://www.youtube.com/cs50 &#10; &#10;HOW TO FOLLOW DAVID J. MALAN &#10; &#10;Facebook: https://www.facebook.com/dmalan &#10;GitHub: https://github.com/dmalan &#10;Instagram: https://www.instagram.com/davidjmalan/ &#10;LinkedIn: https://www.linkedin.com/in/malan/ &#10;Quora: https://www.quora.com/profile/David-J-Malan &#10;Twitter: https://twitter.com/davidjmalan &#10; &#10;*** &#10; &#10;CS50 SHOP &#10; &#10;https://cs50.harvardshop.com/ &#10; &#10;*** &#10; &#10;LICENSE &#10; &#10;CC BY-NC-SA 4.0 &#10;Creative Commons Attribution-NonCommercial-ShareAlike 4.0 International Public License &#10;https://creativecommons.org/licenses/by-nc-sa/4.0/ &#10; &#10;David J. Malan &#10;https://cs.harvard.edu/malan &#10;malan@harvard.edu" id="104" name="Google Shape;104;p26" title="This is CS50 - Coming Fall 202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25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" name="Google Shape;20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68038" y="152400"/>
            <a:ext cx="4407927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4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CS50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4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ethics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CS50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5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programming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5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asking questions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5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finding answers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CS50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5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reading documentation</a:t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5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teaching yourself new languages</a:t>
            </a:r>
            <a:endParaRPr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3" name="Google Shape;253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6800" y="271525"/>
            <a:ext cx="6750399" cy="4600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5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Install command-line tools</a:t>
            </a:r>
            <a:endParaRPr/>
          </a:p>
        </p:txBody>
      </p:sp>
      <p:sp>
        <p:nvSpPr>
          <p:cNvPr id="259" name="Google Shape;259;p5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https://developer.apple.com/xcode/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https://docs.microsoft.com/en-us/windows/wsl/about</a:t>
            </a:r>
            <a:r>
              <a:rPr lang="en"/>
              <a:t> </a:t>
            </a:r>
            <a:br>
              <a:rPr lang="en"/>
            </a:b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5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 Git</a:t>
            </a:r>
            <a:endParaRPr/>
          </a:p>
        </p:txBody>
      </p:sp>
      <p:sp>
        <p:nvSpPr>
          <p:cNvPr id="265" name="Google Shape;265;p5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https://youtu.be/MJUJ4wbFm_A</a:t>
            </a:r>
            <a:br>
              <a:rPr lang="en"/>
            </a:br>
            <a:r>
              <a:rPr lang="en"/>
              <a:t>... 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5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Try VS Code</a:t>
            </a:r>
            <a:endParaRPr/>
          </a:p>
        </p:txBody>
      </p:sp>
      <p:sp>
        <p:nvSpPr>
          <p:cNvPr id="271" name="Google Shape;271;p5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https://code.visualstudio.com/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6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a web site</a:t>
            </a:r>
            <a:endParaRPr/>
          </a:p>
        </p:txBody>
      </p:sp>
      <p:sp>
        <p:nvSpPr>
          <p:cNvPr id="277" name="Google Shape;277;p6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https://pages.github.com/</a:t>
            </a:r>
            <a:r>
              <a:rPr lang="en"/>
              <a:t> 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4"/>
              </a:rPr>
              <a:t>https://www.netlify.com/</a:t>
            </a:r>
            <a:r>
              <a:rPr lang="en"/>
              <a:t> </a:t>
            </a:r>
            <a:br>
              <a:rPr lang="en"/>
            </a:b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6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a web app</a:t>
            </a:r>
            <a:endParaRPr/>
          </a:p>
        </p:txBody>
      </p:sp>
      <p:sp>
        <p:nvSpPr>
          <p:cNvPr id="283" name="Google Shape;283;p6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https://www.heroku.com/platform</a:t>
            </a:r>
            <a:r>
              <a:rPr lang="en"/>
              <a:t> </a:t>
            </a:r>
            <a:br>
              <a:rPr lang="en"/>
            </a:b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6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Host a web app</a:t>
            </a:r>
            <a:endParaRPr/>
          </a:p>
        </p:txBody>
      </p:sp>
      <p:sp>
        <p:nvSpPr>
          <p:cNvPr id="289" name="Google Shape;289;p6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https://aws.amazon.com/education/awseducate/</a:t>
            </a:r>
            <a:r>
              <a:rPr lang="en"/>
              <a:t>  </a:t>
            </a:r>
            <a:r>
              <a:rPr lang="en" u="sng">
                <a:solidFill>
                  <a:schemeClr val="hlink"/>
                </a:solidFill>
                <a:hlinkClick r:id="rId4"/>
              </a:rPr>
              <a:t>https://azure.microsoft.com/en-us/free/students/</a:t>
            </a:r>
            <a:r>
              <a:rPr lang="en"/>
              <a:t> </a:t>
            </a:r>
            <a:r>
              <a:rPr lang="en" u="sng">
                <a:solidFill>
                  <a:schemeClr val="hlink"/>
                </a:solidFill>
                <a:hlinkClick r:id="rId5"/>
              </a:rPr>
              <a:t>https://edu.google.com/programs/students/</a:t>
            </a:r>
            <a:r>
              <a:rPr lang="en"/>
              <a:t> </a:t>
            </a:r>
            <a:br>
              <a:rPr lang="en"/>
            </a:b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6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Keep reading</a:t>
            </a:r>
            <a:endParaRPr/>
          </a:p>
        </p:txBody>
      </p:sp>
      <p:sp>
        <p:nvSpPr>
          <p:cNvPr id="295" name="Google Shape;295;p6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https://www.reddit.com/r/learnprogramming/</a:t>
            </a:r>
            <a:r>
              <a:rPr lang="en"/>
              <a:t> 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4"/>
              </a:rPr>
              <a:t>https://www.reddit.com/r/programming/</a:t>
            </a:r>
            <a:r>
              <a:rPr lang="en"/>
              <a:t>  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5"/>
              </a:rPr>
              <a:t>https://stackoverflow.com/</a:t>
            </a:r>
            <a:r>
              <a:rPr lang="en"/>
              <a:t> 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6"/>
              </a:rPr>
              <a:t>https://serverfault.com/</a:t>
            </a:r>
            <a:r>
              <a:rPr lang="en"/>
              <a:t> 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7"/>
              </a:rPr>
              <a:t>https://techcrunch.com/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8"/>
              </a:rPr>
              <a:t>https://news.ycombinator.com/</a:t>
            </a:r>
            <a:r>
              <a:rPr lang="en"/>
              <a:t> </a:t>
            </a:r>
            <a:br>
              <a:rPr lang="en"/>
            </a:br>
            <a:r>
              <a:rPr lang="en"/>
              <a:t>...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5463" y="681038"/>
            <a:ext cx="5553075" cy="3781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6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Stay in touch</a:t>
            </a:r>
            <a:endParaRPr/>
          </a:p>
        </p:txBody>
      </p:sp>
      <p:sp>
        <p:nvSpPr>
          <p:cNvPr id="301" name="Google Shape;301;p6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u="sng">
                <a:solidFill>
                  <a:schemeClr val="hlink"/>
                </a:solidFill>
                <a:hlinkClick r:id="rId3"/>
              </a:rPr>
              <a:t>https://discord.gg/cs50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4"/>
              </a:rPr>
              <a:t>https://www.facebook.com/groups/cs50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5"/>
              </a:rPr>
              <a:t>https://www.facebook.com/cs50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6"/>
              </a:rPr>
              <a:t>https://gitter.im/cs50/x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7"/>
              </a:rPr>
              <a:t>https://github.com/cs50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8"/>
              </a:rPr>
              <a:t>https://www.instagram.com/cs50/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9"/>
              </a:rPr>
              <a:t>https://www.linkedin.com/groups/7437240/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0"/>
              </a:rPr>
              <a:t>https://www.linkedin.com/school/CS50/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1"/>
              </a:rPr>
              <a:t>https://www.quora.com/topic/CS50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2"/>
              </a:rPr>
              <a:t>https://www.reddit.com/r/cs50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3"/>
              </a:rPr>
              <a:t>https://cs50x.slack.com/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4"/>
              </a:rPr>
              <a:t>https://www.snapchat.com/add/cs50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5"/>
              </a:rPr>
              <a:t>https://soundcloud.com/cs50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6"/>
              </a:rPr>
              <a:t>http://cs50.stackexchange.com/</a:t>
            </a:r>
            <a:r>
              <a:rPr lang="en" sz="1200"/>
              <a:t> 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7"/>
              </a:rPr>
              <a:t>https://twitter.com/cs50</a:t>
            </a:r>
            <a:br>
              <a:rPr lang="en" sz="1200"/>
            </a:br>
            <a:r>
              <a:rPr lang="en" sz="1200" u="sng">
                <a:solidFill>
                  <a:schemeClr val="hlink"/>
                </a:solidFill>
                <a:hlinkClick r:id="rId18"/>
              </a:rPr>
              <a:t>http://www.youtube.com/cs50</a:t>
            </a:r>
            <a:r>
              <a:rPr lang="en" sz="1200"/>
              <a:t>  </a:t>
            </a:r>
            <a:br>
              <a:rPr lang="en" sz="1200"/>
            </a:br>
            <a:r>
              <a:rPr lang="en" sz="1200"/>
              <a:t>...</a:t>
            </a:r>
            <a:endParaRPr sz="1200"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2150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66" title="End Credits - Final Draft (20201115)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was CS50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3872" y="1466850"/>
            <a:ext cx="3816275" cy="220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5500"/>
            <a:ext cx="9144003" cy="6094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475500"/>
            <a:ext cx="9144003" cy="60945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938" y="152400"/>
            <a:ext cx="8602133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Music by Fesliyan Studios - Silly Chicken&#10;&#10;***&#10;&#10;This is CS50, Harvard University's introduction to the intellectual enterprises of computer science and the art of programming.&#10;&#10;***&#10;&#10;HOW TO SUBSCRIBE&#10;&#10;http://www.youtube.com/subscription_center?add_user=cs50tv&#10;&#10;HOW TO TAKE CS50&#10;&#10;edX: https://cs50.edx.org/&#10;Harvard Extension School: https://cs50.harvard.edu/extension&#10;Harvard Summer School: https://cs50.harvard.edu/summer&#10;OpenCourseWare: https://cs50.harvard.edu/x&#10;&#10;HOW TO JOIN CS50 COMMUNITIES&#10;&#10;Discord: https://discord.gg/T8QZqRx&#10;Ed: https://cs50.harvard.edu/x/ed&#10;Facebook Group: https://www.facebook.com/groups/cs50/&#10;Faceboook Page: https://www.facebook.com/cs50/&#10;GitHub: https://github.com/cs50&#10;Gitter: https://gitter.im/cs50/x&#10;Instagram: https://instagram.com/cs50&#10;LinkedIn Group: https://www.linkedin.com/groups/7437240/&#10;LinkedIn Page: https://www.linkedin.com/school/cs50/&#10;Quora: https://www.quora.com/topic/CS50&#10;Slack: https://cs50.edx.org/slack&#10;Snapchat: https://www.snapchat.com/add/cs50&#10;Twitter: https://twitter.com/cs50&#10;YouTube: http://www.youtube.com/cs50&#10;&#10;HOW TO FOLLOW DAVID J. MALAN&#10;&#10;Facebook: https://www.facebook.com/dmalan&#10;GitHub: https://github.com/dmalan&#10;Instagram: https://www.instagram.com/davidjmalan/&#10;LinkedIn: https://www.linkedin.com/in/malan/&#10;Quora: https://www.quora.com/profile/David-J-Malan&#10;Twitter: https://twitter.com/davidjmalan&#10;&#10;***&#10;&#10;CS50 SHOP&#10;&#10;https://cs50.harvardshop.com/&#10;&#10;***&#10;&#10;LICENSE&#10;&#10;CC BY-NC-SA 4.0&#10;Creative Commons Attribution-NonCommercial-ShareAlike 4.0 International Public License&#10;https://creativecommons.org/licenses/by-nc-sa/4.0/&#10;&#10;David J. Malan&#10;https://cs.harvard.edu/malan&#10;malan@harvard.edu" id="139" name="Google Shape;139;p33" title="Passing TCP/IP Packets - Outtakes - CS50 2020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3000" y="0"/>
            <a:ext cx="6858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